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746" y="-3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F4C22C-A74C-46E1-B4DC-21469B9E5CE8}" type="datetimeFigureOut">
              <a:rPr lang="en-US" smtClean="0"/>
              <a:pPr/>
              <a:t>4/1/2015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409329-2580-43B7-8D26-BB7B64DA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4C22C-A74C-46E1-B4DC-21469B9E5CE8}"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4C22C-A74C-46E1-B4DC-21469B9E5CE8}"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4C22C-A74C-46E1-B4DC-21469B9E5CE8}"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F4C22C-A74C-46E1-B4DC-21469B9E5CE8}"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09329-2580-43B7-8D26-BB7B64DA51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F4C22C-A74C-46E1-B4DC-21469B9E5CE8}"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F4C22C-A74C-46E1-B4DC-21469B9E5CE8}"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F4C22C-A74C-46E1-B4DC-21469B9E5CE8}"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4C22C-A74C-46E1-B4DC-21469B9E5CE8}"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F4C22C-A74C-46E1-B4DC-21469B9E5CE8}"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09329-2580-43B7-8D26-BB7B64DA5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F4C22C-A74C-46E1-B4DC-21469B9E5CE8}"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B409329-2580-43B7-8D26-BB7B64DA51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F4C22C-A74C-46E1-B4DC-21469B9E5CE8}" type="datetimeFigureOut">
              <a:rPr lang="en-US" smtClean="0"/>
              <a:pPr/>
              <a:t>4/1/2015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409329-2580-43B7-8D26-BB7B64DA51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APPROACHES TO THE STUDY OF PUBLIC ADMINISTRATION</a:t>
            </a:r>
            <a:endParaRPr lang="en-US" dirty="0"/>
          </a:p>
        </p:txBody>
      </p:sp>
      <p:sp>
        <p:nvSpPr>
          <p:cNvPr id="3" name="Subtitle 2"/>
          <p:cNvSpPr>
            <a:spLocks noGrp="1"/>
          </p:cNvSpPr>
          <p:nvPr>
            <p:ph type="subTitle" idx="1"/>
          </p:nvPr>
        </p:nvSpPr>
        <p:spPr/>
        <p:txBody>
          <a:bodyPr/>
          <a:lstStyle/>
          <a:p>
            <a:r>
              <a:rPr lang="en-US" i="1" dirty="0" smtClean="0"/>
              <a:t>Managerial, Political and Legal Approaches</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Public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70C0"/>
                </a:solidFill>
              </a:rPr>
              <a:t>View of the Individual</a:t>
            </a:r>
          </a:p>
          <a:p>
            <a:r>
              <a:rPr lang="en-US" dirty="0" smtClean="0"/>
              <a:t>This approach stresses upon “</a:t>
            </a:r>
            <a:r>
              <a:rPr lang="en-US" dirty="0" err="1" smtClean="0"/>
              <a:t>customerization</a:t>
            </a:r>
            <a:r>
              <a:rPr lang="en-US" dirty="0" smtClean="0"/>
              <a:t>”.</a:t>
            </a:r>
          </a:p>
          <a:p>
            <a:r>
              <a:rPr lang="en-US" dirty="0" smtClean="0"/>
              <a:t>Customers could be both internal and external.</a:t>
            </a:r>
          </a:p>
          <a:p>
            <a:r>
              <a:rPr lang="en-US" dirty="0" smtClean="0">
                <a:solidFill>
                  <a:srgbClr val="0070C0"/>
                </a:solidFill>
              </a:rPr>
              <a:t>Cognitive Approach</a:t>
            </a:r>
          </a:p>
          <a:p>
            <a:r>
              <a:rPr lang="en-US" dirty="0" smtClean="0"/>
              <a:t>NPM relies heavily on “public choice” theory.</a:t>
            </a:r>
          </a:p>
          <a:p>
            <a:r>
              <a:rPr lang="en-US" dirty="0" smtClean="0"/>
              <a:t>It focuses on developing quantitative indicators to measure performance.</a:t>
            </a:r>
          </a:p>
          <a:p>
            <a:r>
              <a:rPr lang="en-US" dirty="0" smtClean="0">
                <a:solidFill>
                  <a:srgbClr val="0070C0"/>
                </a:solidFill>
              </a:rPr>
              <a:t>Budgeting</a:t>
            </a:r>
          </a:p>
          <a:p>
            <a:r>
              <a:rPr lang="en-US" dirty="0" smtClean="0"/>
              <a:t>It encourages administrative agencies to generate their own revenues.</a:t>
            </a:r>
          </a:p>
          <a:p>
            <a:r>
              <a:rPr lang="en-US" dirty="0" smtClean="0">
                <a:solidFill>
                  <a:srgbClr val="0070C0"/>
                </a:solidFill>
              </a:rPr>
              <a:t> </a:t>
            </a:r>
            <a:r>
              <a:rPr lang="en-US" dirty="0" smtClean="0"/>
              <a:t>Legislative appropriations should be based on performance, value for customer.</a:t>
            </a:r>
          </a:p>
          <a:p>
            <a:r>
              <a:rPr lang="en-US" dirty="0" smtClean="0"/>
              <a:t>Enough autonomy in using budgets.</a:t>
            </a:r>
          </a:p>
          <a:p>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Public Management</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Decision Making</a:t>
            </a:r>
          </a:p>
          <a:p>
            <a:r>
              <a:rPr lang="en-US" dirty="0" smtClean="0"/>
              <a:t>Decision should be based on responsiveness to customers, performance levels, and cost effectiveness. And, it should be decentralized.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Approach to Public Administration</a:t>
            </a:r>
            <a:endParaRPr lang="en-US" dirty="0"/>
          </a:p>
        </p:txBody>
      </p:sp>
      <p:sp>
        <p:nvSpPr>
          <p:cNvPr id="3" name="Content Placeholder 2"/>
          <p:cNvSpPr>
            <a:spLocks noGrp="1"/>
          </p:cNvSpPr>
          <p:nvPr>
            <p:ph idx="1"/>
          </p:nvPr>
        </p:nvSpPr>
        <p:spPr/>
        <p:txBody>
          <a:bodyPr>
            <a:normAutofit fontScale="92500"/>
          </a:bodyPr>
          <a:lstStyle/>
          <a:p>
            <a:r>
              <a:rPr lang="en-US" dirty="0" smtClean="0"/>
              <a:t>Public administration is ultimately a problem in political theory : the fundamental problem in a democracy is responsibility to popular control; the responsibility and responsiveness of the administrative agencies and the bureaucracies to the elected officials is of central importance in a government based increasingly on the exercise of discretionary power by the agencies of administration (Wallace Sayre).</a:t>
            </a:r>
          </a:p>
          <a:p>
            <a:r>
              <a:rPr lang="en-US" dirty="0" smtClean="0"/>
              <a:t>Public administration has been called as “political process” by Appleby and other scholars have focused attention on the role played by public administrators in policy making.</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Unlike managerial approach which emphasizes upon “what ought to be”, political approach stresses upon “empirical evidence”.</a:t>
            </a:r>
          </a:p>
          <a:p>
            <a:r>
              <a:rPr lang="en-US" dirty="0" smtClean="0"/>
              <a:t>Political approach to public administration stresses upon the values of representativeness, political responsiveness and accountability through elected officials to the citizenry.</a:t>
            </a:r>
          </a:p>
          <a:p>
            <a:r>
              <a:rPr lang="en-US" dirty="0" smtClean="0"/>
              <a:t>The political approach to public administration is frequently in tension with  the traditional  managerial and NPM approaches like efficiency effected  by sunshine law, similarly citizen participation and consultation is time consuming and costly. NPM focusing on results tend to eliminate accountability mechanisms.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F0"/>
                </a:solidFill>
              </a:rPr>
              <a:t>Organizational Structure</a:t>
            </a:r>
          </a:p>
          <a:p>
            <a:r>
              <a:rPr lang="en-US" dirty="0" smtClean="0"/>
              <a:t>The political approach stresses on the pluralism since executive branch is the microcosm of  our society.</a:t>
            </a:r>
          </a:p>
          <a:p>
            <a:r>
              <a:rPr lang="en-US" dirty="0" smtClean="0"/>
              <a:t>The basic rationale behind  pluralism within public administration is that the executive branch is the policy making center of the government and to counteract every group or segment of the society.</a:t>
            </a:r>
          </a:p>
          <a:p>
            <a:r>
              <a:rPr lang="en-US" dirty="0" smtClean="0"/>
              <a:t>While achieving this end structure of public administration becomes politicized and it has been widely denounced as making government unmanageable, costly and inefficient.</a:t>
            </a:r>
          </a:p>
          <a:p>
            <a:r>
              <a:rPr lang="en-US" dirty="0" smtClean="0">
                <a:solidFill>
                  <a:srgbClr val="00B0F0"/>
                </a:solidFill>
              </a:rPr>
              <a:t>View of the Individual</a:t>
            </a:r>
          </a:p>
          <a:p>
            <a:r>
              <a:rPr lang="en-US" dirty="0" smtClean="0"/>
              <a:t>The political approach to public administration tends to aggregate individual into a broad social, economic or political group.</a:t>
            </a:r>
          </a:p>
          <a:p>
            <a:r>
              <a:rPr lang="en-US" dirty="0" smtClean="0"/>
              <a:t>As a member of that particular group, individuals are considered as the targets or beneficiaries of public policies.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solidFill>
                  <a:srgbClr val="00B0F0"/>
                </a:solidFill>
              </a:rPr>
              <a:t>Cognitive Approach</a:t>
            </a:r>
          </a:p>
          <a:p>
            <a:r>
              <a:rPr lang="en-US" dirty="0" smtClean="0"/>
              <a:t>Political approach views science as an appropriate way of developing knowledge. </a:t>
            </a:r>
          </a:p>
          <a:p>
            <a:r>
              <a:rPr lang="en-US" dirty="0" smtClean="0"/>
              <a:t>This approach looks for consensus as a primary technique for gaining  relevant information.</a:t>
            </a:r>
          </a:p>
          <a:p>
            <a:r>
              <a:rPr lang="en-US" dirty="0" smtClean="0">
                <a:solidFill>
                  <a:srgbClr val="00B0F0"/>
                </a:solidFill>
              </a:rPr>
              <a:t>Budgeting</a:t>
            </a:r>
          </a:p>
          <a:p>
            <a:r>
              <a:rPr lang="en-US" dirty="0" smtClean="0"/>
              <a:t>Allocation of budget on political values , not on how money will be used or best satisfy the needs of the individuals.</a:t>
            </a:r>
          </a:p>
          <a:p>
            <a:r>
              <a:rPr lang="en-US" dirty="0" smtClean="0"/>
              <a:t>The approach to budgeting is “</a:t>
            </a:r>
            <a:r>
              <a:rPr lang="en-US" dirty="0" err="1" smtClean="0"/>
              <a:t>incrementalism</a:t>
            </a:r>
            <a:r>
              <a:rPr lang="en-US" dirty="0" smtClean="0"/>
              <a:t>”  or “</a:t>
            </a:r>
            <a:r>
              <a:rPr lang="en-US" dirty="0" err="1" smtClean="0"/>
              <a:t>decrementalism</a:t>
            </a:r>
            <a:r>
              <a:rPr lang="en-US" dirty="0" smtClean="0"/>
              <a:t>”.</a:t>
            </a:r>
          </a:p>
          <a:p>
            <a:r>
              <a:rPr lang="en-US" dirty="0" smtClean="0">
                <a:solidFill>
                  <a:srgbClr val="00B0F0"/>
                </a:solidFill>
              </a:rPr>
              <a:t>Decision Making</a:t>
            </a:r>
          </a:p>
          <a:p>
            <a:r>
              <a:rPr lang="en-US" dirty="0" smtClean="0"/>
              <a:t>Decision is made on the basis of support/opposition rather than cost-effectiveness or scientific analysis.</a:t>
            </a:r>
          </a:p>
          <a:p>
            <a:r>
              <a:rPr lang="en-US" dirty="0" smtClean="0"/>
              <a:t>And the second source is opinion of public, interest group or media.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Legal Approach to Public Administration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views public administration as applying and enforcing the law in concrete circumstances.</a:t>
            </a:r>
          </a:p>
          <a:p>
            <a:r>
              <a:rPr lang="en-US" dirty="0" smtClean="0"/>
              <a:t>This approach is derived primarily from three interrelated sources</a:t>
            </a:r>
          </a:p>
          <a:p>
            <a:r>
              <a:rPr lang="en-US" dirty="0" smtClean="0"/>
              <a:t>Administrative law;</a:t>
            </a:r>
          </a:p>
          <a:p>
            <a:r>
              <a:rPr lang="en-US" dirty="0" err="1" smtClean="0"/>
              <a:t>Judicialization</a:t>
            </a:r>
            <a:r>
              <a:rPr lang="en-US" dirty="0" smtClean="0"/>
              <a:t>;</a:t>
            </a:r>
          </a:p>
          <a:p>
            <a:r>
              <a:rPr lang="en-US" dirty="0" smtClean="0"/>
              <a:t>Constitutional law.</a:t>
            </a:r>
          </a:p>
          <a:p>
            <a:r>
              <a:rPr lang="en-US" dirty="0" smtClean="0"/>
              <a:t>Legal approach emphasizes the rule of law. It manifests several values like procedural due process, substantive rights and equity.</a:t>
            </a:r>
          </a:p>
          <a:p>
            <a:r>
              <a:rPr lang="en-US" dirty="0" smtClean="0">
                <a:solidFill>
                  <a:srgbClr val="00B0F0"/>
                </a:solidFill>
              </a:rPr>
              <a:t>Organizational Structure</a:t>
            </a:r>
          </a:p>
          <a:p>
            <a:r>
              <a:rPr lang="en-US" dirty="0" smtClean="0"/>
              <a:t>Full-fledged judicial trial.</a:t>
            </a:r>
          </a:p>
          <a:p>
            <a:r>
              <a:rPr lang="en-US" dirty="0" smtClean="0"/>
              <a:t>Independent judge might lack technical expertise</a:t>
            </a:r>
          </a:p>
          <a:p>
            <a:r>
              <a:rPr lang="en-US" dirty="0" smtClean="0"/>
              <a:t>To avoid confusions, Alternate Dispute Resolution (ADR): </a:t>
            </a:r>
            <a:r>
              <a:rPr lang="en-US" dirty="0" smtClean="0">
                <a:solidFill>
                  <a:srgbClr val="FF0000"/>
                </a:solidFill>
              </a:rPr>
              <a:t>Negotiation, Meditation, Arbitration </a:t>
            </a:r>
            <a:r>
              <a:rPr lang="en-US" dirty="0" smtClean="0"/>
              <a:t>can be used.</a:t>
            </a:r>
          </a:p>
          <a:p>
            <a:endParaRPr lang="en-US" dirty="0" smtClean="0"/>
          </a:p>
          <a:p>
            <a:endParaRPr lang="en-US" dirty="0" smtClean="0">
              <a:solidFill>
                <a:srgbClr val="FF0000"/>
              </a:solidFill>
            </a:endParaRPr>
          </a:p>
          <a:p>
            <a:endParaRPr lang="en-US" dirty="0" smtClean="0">
              <a:solidFill>
                <a:srgbClr val="FF0000"/>
              </a:solidFill>
            </a:endParaRP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solidFill>
                  <a:srgbClr val="00B0F0"/>
                </a:solidFill>
              </a:rPr>
              <a:t>View of Individual</a:t>
            </a:r>
          </a:p>
          <a:p>
            <a:r>
              <a:rPr lang="en-US" dirty="0" smtClean="0"/>
              <a:t>In the light of procedural due process, equity and substantive rights, it leads to consider each individual as a unique personality.</a:t>
            </a:r>
          </a:p>
          <a:p>
            <a:r>
              <a:rPr lang="en-US" dirty="0" smtClean="0">
                <a:solidFill>
                  <a:srgbClr val="00B0F0"/>
                </a:solidFill>
              </a:rPr>
              <a:t>Cognitive Approach</a:t>
            </a:r>
          </a:p>
          <a:p>
            <a:r>
              <a:rPr lang="en-US" dirty="0" smtClean="0"/>
              <a:t>The legal approach favors adjudication as a method of developing knowledge. It is inductive.</a:t>
            </a:r>
          </a:p>
          <a:p>
            <a:r>
              <a:rPr lang="en-US" dirty="0" smtClean="0">
                <a:solidFill>
                  <a:srgbClr val="00B0F0"/>
                </a:solidFill>
              </a:rPr>
              <a:t>Decision</a:t>
            </a:r>
            <a:r>
              <a:rPr lang="en-US" dirty="0" smtClean="0"/>
              <a:t> </a:t>
            </a:r>
            <a:r>
              <a:rPr lang="en-US" dirty="0" smtClean="0">
                <a:solidFill>
                  <a:srgbClr val="00B0F0"/>
                </a:solidFill>
              </a:rPr>
              <a:t>Making</a:t>
            </a:r>
          </a:p>
          <a:p>
            <a:r>
              <a:rPr lang="en-US" dirty="0" smtClean="0"/>
              <a:t>This approach follows the principle of  “precedential </a:t>
            </a:r>
            <a:r>
              <a:rPr lang="en-US" dirty="0" err="1" smtClean="0"/>
              <a:t>incrementalism</a:t>
            </a:r>
            <a:r>
              <a:rPr lang="en-US" dirty="0" smtClean="0"/>
              <a:t>” </a:t>
            </a:r>
          </a:p>
          <a:p>
            <a:r>
              <a:rPr lang="en-US" dirty="0" smtClean="0">
                <a:solidFill>
                  <a:srgbClr val="00B0F0"/>
                </a:solidFill>
              </a:rPr>
              <a:t>Budgeting</a:t>
            </a:r>
          </a:p>
          <a:p>
            <a:r>
              <a:rPr lang="en-US" dirty="0" smtClean="0"/>
              <a:t>This approach stresses upon constitutional integrity and the need to protect constitutional rights.</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Public administration lacks coherence because it has number of complex functions.</a:t>
            </a:r>
          </a:p>
          <a:p>
            <a:r>
              <a:rPr lang="en-US" dirty="0" smtClean="0"/>
              <a:t>So on the whole there are three approaches to view public administration which emerged out of its functions.</a:t>
            </a:r>
          </a:p>
          <a:p>
            <a:r>
              <a:rPr lang="en-US" dirty="0" smtClean="0"/>
              <a:t>One approach which views public administration consisting of practices similar to private sector is “managerial approach”.</a:t>
            </a:r>
          </a:p>
          <a:p>
            <a:r>
              <a:rPr lang="en-US" dirty="0" smtClean="0"/>
              <a:t>“Political approach” stresses on the </a:t>
            </a:r>
            <a:r>
              <a:rPr lang="en-US" dirty="0" err="1" smtClean="0"/>
              <a:t>publicness</a:t>
            </a:r>
            <a:r>
              <a:rPr lang="en-US" dirty="0" smtClean="0"/>
              <a:t> of public  administration.</a:t>
            </a:r>
          </a:p>
          <a:p>
            <a:r>
              <a:rPr lang="en-US" dirty="0" smtClean="0"/>
              <a:t>“Legal approach” emphasizes upon the importance of sovereignty, constitutions and regulations in public administration.</a:t>
            </a:r>
          </a:p>
          <a:p>
            <a:r>
              <a:rPr lang="en-US" dirty="0" smtClean="0"/>
              <a:t>Each of these approaches has different way to look at different values, procedural and structural arrangements, citizen and on the knowledge development.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Managerial Approach to Public Administration</a:t>
            </a:r>
            <a:endParaRPr lang="en-US" dirty="0"/>
          </a:p>
        </p:txBody>
      </p:sp>
      <p:sp>
        <p:nvSpPr>
          <p:cNvPr id="3" name="Content Placeholder 2"/>
          <p:cNvSpPr>
            <a:spLocks noGrp="1"/>
          </p:cNvSpPr>
          <p:nvPr>
            <p:ph idx="1"/>
          </p:nvPr>
        </p:nvSpPr>
        <p:spPr/>
        <p:txBody>
          <a:bodyPr/>
          <a:lstStyle/>
          <a:p>
            <a:r>
              <a:rPr lang="en-US" dirty="0" smtClean="0"/>
              <a:t>Those who define public administration in managerial terms tend to minimize the distinctions between public and private administration.</a:t>
            </a:r>
          </a:p>
          <a:p>
            <a:r>
              <a:rPr lang="en-US" dirty="0" smtClean="0"/>
              <a:t>The managerial approach is further divided into two main groups i.e. traditional managerial approach and New Public Management.</a:t>
            </a:r>
          </a:p>
          <a:p>
            <a:r>
              <a:rPr lang="en-US" dirty="0" smtClean="0"/>
              <a:t>Each of these prevail in some organizations.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Managerial Approach to Public Administration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7030A0"/>
                </a:solidFill>
              </a:rPr>
              <a:t>Traditional Managerial Approach to Public Administration</a:t>
            </a:r>
          </a:p>
          <a:p>
            <a:r>
              <a:rPr lang="en-US" dirty="0" smtClean="0"/>
              <a:t>The reason given by civil service reformers back in nineteenth century was to introduce this approach to  combat inefficiency, corruption and emergence of </a:t>
            </a:r>
            <a:r>
              <a:rPr lang="en-US" dirty="0" err="1" smtClean="0"/>
              <a:t>spoilsmen</a:t>
            </a:r>
            <a:r>
              <a:rPr lang="en-US" dirty="0" smtClean="0"/>
              <a:t>.</a:t>
            </a:r>
          </a:p>
          <a:p>
            <a:r>
              <a:rPr lang="en-US" dirty="0" smtClean="0"/>
              <a:t>To make government working apolitical, businesslike approaches were proposed to be adopted in public sector. </a:t>
            </a:r>
            <a:r>
              <a:rPr lang="en-US" dirty="0" smtClean="0">
                <a:solidFill>
                  <a:srgbClr val="FF0000"/>
                </a:solidFill>
              </a:rPr>
              <a:t>This approach aligned with the politics-administration dichotomy i.e.re endorsement of the idea given by Woodrow Wilson.</a:t>
            </a:r>
          </a:p>
          <a:p>
            <a:r>
              <a:rPr lang="en-US" dirty="0" smtClean="0"/>
              <a:t>In other words, this approach was geared towards the maximization of 3Es. It deemphasized law.</a:t>
            </a:r>
          </a:p>
          <a:p>
            <a:endParaRPr lang="en-US" dirty="0" smtClean="0">
              <a:solidFill>
                <a:srgbClr val="FF0000"/>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Managerial Approach to Public Administration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0070C0"/>
                </a:solidFill>
              </a:rPr>
              <a:t>Organizational Structure</a:t>
            </a:r>
          </a:p>
          <a:p>
            <a:r>
              <a:rPr lang="en-US" dirty="0" smtClean="0"/>
              <a:t>To achieve the values of traditional managerial approach, </a:t>
            </a:r>
            <a:r>
              <a:rPr lang="en-US" i="1" dirty="0" smtClean="0"/>
              <a:t>bureaucratic</a:t>
            </a:r>
            <a:r>
              <a:rPr lang="en-US" dirty="0" smtClean="0"/>
              <a:t> structure was identified.</a:t>
            </a:r>
          </a:p>
          <a:p>
            <a:r>
              <a:rPr lang="en-US" dirty="0" smtClean="0"/>
              <a:t>Because, bureaucracy emphasizes upon division of labor which will increase efficiency.</a:t>
            </a:r>
          </a:p>
          <a:p>
            <a:r>
              <a:rPr lang="en-US" dirty="0" smtClean="0"/>
              <a:t>Specialization will again help employees to become expert in their own areas, specialization requires coordination and in bureaucracy, hierarchy serves this purpose.</a:t>
            </a:r>
          </a:p>
          <a:p>
            <a:r>
              <a:rPr lang="en-US" dirty="0" smtClean="0"/>
              <a:t>Hierarchy requires all the functions, duties to be clearly spelled out i.e. along</a:t>
            </a:r>
            <a:r>
              <a:rPr lang="en-US" i="1" dirty="0" smtClean="0"/>
              <a:t> formalistic lines </a:t>
            </a:r>
            <a:r>
              <a:rPr lang="en-US" dirty="0" smtClean="0"/>
              <a:t>and this requirement is also satisfied through bureaucratic arrangement.</a:t>
            </a:r>
          </a:p>
          <a:p>
            <a:r>
              <a:rPr lang="en-US" dirty="0" smtClean="0"/>
              <a:t>Under this setting, position classification according to the scientific principles and selection of employees on merit and fitness were the hallmark principles of this approach.</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Managerial Approach to Public Administration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70C0"/>
                </a:solidFill>
              </a:rPr>
              <a:t>View of the Individual</a:t>
            </a:r>
          </a:p>
          <a:p>
            <a:r>
              <a:rPr lang="en-US" dirty="0" smtClean="0"/>
              <a:t>Traditional managerial approach promoted the impersonal view of the individuals regardless of their status.</a:t>
            </a:r>
          </a:p>
          <a:p>
            <a:r>
              <a:rPr lang="en-US" dirty="0" smtClean="0"/>
              <a:t>Dehumanization was considered as a special to prevent irrational emotions coming in the way of job performance.</a:t>
            </a:r>
          </a:p>
          <a:p>
            <a:r>
              <a:rPr lang="en-US" dirty="0" smtClean="0"/>
              <a:t>The focus was that an employee has to adapt to the machine and not the vice versa.</a:t>
            </a:r>
          </a:p>
          <a:p>
            <a:r>
              <a:rPr lang="en-US" dirty="0" smtClean="0"/>
              <a:t>Clients and victims too have been depersonalized to promote the values of 3Es.</a:t>
            </a:r>
          </a:p>
          <a:p>
            <a:endParaRPr lang="en-US" dirty="0" smtClean="0">
              <a:solidFill>
                <a:schemeClr val="accent4">
                  <a:lumMod val="75000"/>
                </a:schemeClr>
              </a:solidFill>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Managerial Approach to Public Administration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70C0"/>
                </a:solidFill>
              </a:rPr>
              <a:t>Cognitive Approach</a:t>
            </a:r>
          </a:p>
          <a:p>
            <a:r>
              <a:rPr lang="en-US" dirty="0" smtClean="0"/>
              <a:t>The traditional managerial approach focused emphasized on the scientific method for the development of knowledge. The approach is deductive</a:t>
            </a:r>
          </a:p>
          <a:p>
            <a:r>
              <a:rPr lang="en-US" dirty="0" smtClean="0">
                <a:solidFill>
                  <a:srgbClr val="0070C0"/>
                </a:solidFill>
              </a:rPr>
              <a:t>Budgeting</a:t>
            </a:r>
          </a:p>
          <a:p>
            <a:r>
              <a:rPr lang="en-US" dirty="0" smtClean="0"/>
              <a:t>To enhance the values of 3Es, traditional managerial approach focused on the budgeting system which is cost-effective.</a:t>
            </a:r>
          </a:p>
          <a:p>
            <a:r>
              <a:rPr lang="en-US" dirty="0" smtClean="0">
                <a:solidFill>
                  <a:srgbClr val="0070C0"/>
                </a:solidFill>
              </a:rPr>
              <a:t>Decision Making</a:t>
            </a:r>
          </a:p>
          <a:p>
            <a:r>
              <a:rPr lang="en-US" dirty="0" smtClean="0"/>
              <a:t>Under this approach, public administrators should explore all possible alternatives to choose the one which is cost effective. </a:t>
            </a:r>
            <a:r>
              <a:rPr lang="en-US" dirty="0" smtClean="0">
                <a:solidFill>
                  <a:srgbClr val="FF0000"/>
                </a:solidFill>
              </a:rPr>
              <a:t>This does not favor broad public participation.</a:t>
            </a:r>
          </a:p>
          <a:p>
            <a:endParaRPr lang="en-US" dirty="0">
              <a:solidFill>
                <a:srgbClr val="00B05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Public Management (NPM)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approach (emerged in 1990s in US)was also reform oriented which aims at improving performance in public sector.</a:t>
            </a:r>
          </a:p>
          <a:p>
            <a:r>
              <a:rPr lang="en-US" dirty="0" smtClean="0"/>
              <a:t>This approach focused on following premises</a:t>
            </a:r>
          </a:p>
          <a:p>
            <a:r>
              <a:rPr lang="en-US" dirty="0" smtClean="0">
                <a:solidFill>
                  <a:srgbClr val="C00000"/>
                </a:solidFill>
              </a:rPr>
              <a:t>Result oriented;</a:t>
            </a:r>
          </a:p>
          <a:p>
            <a:r>
              <a:rPr lang="en-US" dirty="0" smtClean="0">
                <a:solidFill>
                  <a:srgbClr val="C00000"/>
                </a:solidFill>
              </a:rPr>
              <a:t>Market like approaches for the provision of goods and services;</a:t>
            </a:r>
          </a:p>
          <a:p>
            <a:r>
              <a:rPr lang="en-US" dirty="0" smtClean="0">
                <a:solidFill>
                  <a:srgbClr val="C00000"/>
                </a:solidFill>
              </a:rPr>
              <a:t>Treating citizens and clients like customer;</a:t>
            </a:r>
          </a:p>
          <a:p>
            <a:r>
              <a:rPr lang="en-US" dirty="0" smtClean="0">
                <a:solidFill>
                  <a:srgbClr val="C00000"/>
                </a:solidFill>
              </a:rPr>
              <a:t>Government should steer rather than rowing;</a:t>
            </a:r>
          </a:p>
          <a:p>
            <a:r>
              <a:rPr lang="en-US" dirty="0" smtClean="0">
                <a:solidFill>
                  <a:srgbClr val="C00000"/>
                </a:solidFill>
              </a:rPr>
              <a:t>Government should be regulated;</a:t>
            </a:r>
          </a:p>
          <a:p>
            <a:r>
              <a:rPr lang="en-US" dirty="0" smtClean="0">
                <a:solidFill>
                  <a:srgbClr val="C00000"/>
                </a:solidFill>
              </a:rPr>
              <a:t>Employee empowerment;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Public Management</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C00000"/>
                </a:solidFill>
              </a:rPr>
              <a:t>Public administration culture should be anti bureaucratic.</a:t>
            </a:r>
          </a:p>
          <a:p>
            <a:r>
              <a:rPr lang="en-US" dirty="0" smtClean="0">
                <a:solidFill>
                  <a:srgbClr val="C00000"/>
                </a:solidFill>
              </a:rPr>
              <a:t>Politics-administration dichotomy still prevailed in this approach.</a:t>
            </a:r>
          </a:p>
          <a:p>
            <a:r>
              <a:rPr lang="en-US" dirty="0" smtClean="0">
                <a:solidFill>
                  <a:srgbClr val="0070C0"/>
                </a:solidFill>
              </a:rPr>
              <a:t>Organizational Structure</a:t>
            </a:r>
          </a:p>
          <a:p>
            <a:r>
              <a:rPr lang="en-US" dirty="0" smtClean="0"/>
              <a:t>Organizing public agencies like firms in the market</a:t>
            </a:r>
          </a:p>
          <a:p>
            <a:r>
              <a:rPr lang="en-US" dirty="0" smtClean="0"/>
              <a:t>Stress on decentralization, flatter organization and autonomy.</a:t>
            </a:r>
          </a:p>
          <a:p>
            <a:r>
              <a:rPr lang="en-US" dirty="0" smtClean="0"/>
              <a:t>Team working, use of information system for service tracking, less distinct boundaries between public agencies and environment.</a:t>
            </a:r>
          </a:p>
          <a:p>
            <a:endParaRPr lang="en-US" dirty="0" smtClean="0">
              <a:solidFill>
                <a:srgbClr val="C00000"/>
              </a:solidFill>
            </a:endParaRPr>
          </a:p>
          <a:p>
            <a:endParaRPr lang="en-US"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TotalTime>
  <Words>1315</Words>
  <Application>Microsoft Office PowerPoint</Application>
  <PresentationFormat>On-screen Show (4:3)</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APPROACHES TO THE STUDY OF PUBLIC ADMINISTRATION</vt:lpstr>
      <vt:lpstr>Introduction</vt:lpstr>
      <vt:lpstr>The Managerial Approach to Public Administration</vt:lpstr>
      <vt:lpstr>The Managerial Approach to Public Administration</vt:lpstr>
      <vt:lpstr>The Managerial Approach to Public Administration</vt:lpstr>
      <vt:lpstr>The Managerial Approach to Public Administration</vt:lpstr>
      <vt:lpstr>The Managerial Approach to Public Administration</vt:lpstr>
      <vt:lpstr>New Public Management (NPM)</vt:lpstr>
      <vt:lpstr>New Public Management</vt:lpstr>
      <vt:lpstr>New Public Management</vt:lpstr>
      <vt:lpstr>New Public Management</vt:lpstr>
      <vt:lpstr>Political Approach to Public Administration</vt:lpstr>
      <vt:lpstr>PowerPoint Presentation</vt:lpstr>
      <vt:lpstr>PowerPoint Presentation</vt:lpstr>
      <vt:lpstr>PowerPoint Presentation</vt:lpstr>
      <vt:lpstr>Legal Approach to Public Administration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THE STUDY OF PUBLIC ADMINISTRATION</dc:title>
  <dc:creator>ayeshahanif</dc:creator>
  <cp:lastModifiedBy>Mahnoor</cp:lastModifiedBy>
  <cp:revision>73</cp:revision>
  <dcterms:created xsi:type="dcterms:W3CDTF">2010-03-12T03:01:25Z</dcterms:created>
  <dcterms:modified xsi:type="dcterms:W3CDTF">2015-04-01T18:09:01Z</dcterms:modified>
</cp:coreProperties>
</file>